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8288000" cy="10287000"/>
  <p:notesSz cx="6858000" cy="9144000"/>
  <p:embeddedFontLst>
    <p:embeddedFont>
      <p:font typeface="Nanum Gothic" panose="020B0600000101010101" charset="-127"/>
      <p:regular r:id="rId47"/>
    </p:embeddedFont>
    <p:embeddedFont>
      <p:font typeface="Nanum Gothic Bold" panose="020B0600000101010101" charset="-127"/>
      <p:regular r:id="rId48"/>
    </p:embeddedFont>
    <p:embeddedFont>
      <p:font typeface="DM Sans" pitchFamily="2" charset="0"/>
      <p:regular r:id="rId49"/>
    </p:embeddedFont>
    <p:embeddedFont>
      <p:font typeface="DM Sans Bold" charset="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engineerinsight.tistory.com/321#%E2%9C%94%EF%B8%8F%C2%A0inorder%20traversal%20(%EC%A4%91%EC%9C%84%20%EC%88%9C%ED%9A%8C)-1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85374" y="3686175"/>
            <a:ext cx="9517252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00"/>
              </a:lnSpc>
            </a:pPr>
            <a:r>
              <a:rPr lang="en-US" sz="12000" spc="-12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B-Tree와 B+Tree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316732" y="886969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August 8,</a:t>
            </a:r>
            <a:r>
              <a:rPr lang="en-US" sz="2400" u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2024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66800" y="886969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발표자: 이수현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861177" y="7974084"/>
            <a:ext cx="3422063" cy="794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7"/>
              </a:lnSpc>
              <a:spcBef>
                <a:spcPct val="0"/>
              </a:spcBef>
            </a:pPr>
            <a:r>
              <a:rPr lang="en-US" sz="2290" spc="-2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왜 DB index로 B tree가 사용되는가?</a:t>
            </a:r>
          </a:p>
        </p:txBody>
      </p:sp>
      <p:sp>
        <p:nvSpPr>
          <p:cNvPr id="6" name="Freeform 6"/>
          <p:cNvSpPr/>
          <p:nvPr/>
        </p:nvSpPr>
        <p:spPr>
          <a:xfrm>
            <a:off x="9632365" y="7059339"/>
            <a:ext cx="4013038" cy="2263746"/>
          </a:xfrm>
          <a:custGeom>
            <a:avLst/>
            <a:gdLst/>
            <a:ahLst/>
            <a:cxnLst/>
            <a:rect l="l" t="t" r="r" b="b"/>
            <a:pathLst>
              <a:path w="4013038" h="2263746">
                <a:moveTo>
                  <a:pt x="0" y="0"/>
                </a:moveTo>
                <a:lnTo>
                  <a:pt x="4013038" y="0"/>
                </a:lnTo>
                <a:lnTo>
                  <a:pt x="4013038" y="2263746"/>
                </a:lnTo>
                <a:lnTo>
                  <a:pt x="0" y="226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86" b="-171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114681" y="7543971"/>
            <a:ext cx="3219857" cy="834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"/>
              </a:lnSpc>
            </a:pPr>
            <a:r>
              <a:rPr lang="en-US" sz="2390" spc="-23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왜 DB index로 B+tree가 </a:t>
            </a:r>
          </a:p>
          <a:p>
            <a:pPr marL="0" lvl="0" indent="0" algn="ctr">
              <a:lnSpc>
                <a:spcPts val="3347"/>
              </a:lnSpc>
              <a:spcBef>
                <a:spcPct val="0"/>
              </a:spcBef>
            </a:pPr>
            <a:r>
              <a:rPr lang="en-US" sz="2390" spc="-23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사용되는가?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69588" y="2851466"/>
            <a:ext cx="11948825" cy="4584067"/>
          </a:xfrm>
          <a:custGeom>
            <a:avLst/>
            <a:gdLst/>
            <a:ahLst/>
            <a:cxnLst/>
            <a:rect l="l" t="t" r="r" b="b"/>
            <a:pathLst>
              <a:path w="11948825" h="4584067">
                <a:moveTo>
                  <a:pt x="0" y="0"/>
                </a:moveTo>
                <a:lnTo>
                  <a:pt x="11948824" y="0"/>
                </a:lnTo>
                <a:lnTo>
                  <a:pt x="11948824" y="4584068"/>
                </a:lnTo>
                <a:lnTo>
                  <a:pt x="0" y="4584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930720" y="1467669"/>
            <a:ext cx="133921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0"/>
              </a:lnSpc>
              <a:spcBef>
                <a:spcPct val="0"/>
              </a:spcBef>
            </a:pPr>
            <a:r>
              <a:rPr lang="en-US" sz="4000" spc="-4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K=14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1633" y="427014"/>
            <a:ext cx="3715137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B-Tree 탐색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63160" y="2918071"/>
            <a:ext cx="11961680" cy="4450858"/>
          </a:xfrm>
          <a:custGeom>
            <a:avLst/>
            <a:gdLst/>
            <a:ahLst/>
            <a:cxnLst/>
            <a:rect l="l" t="t" r="r" b="b"/>
            <a:pathLst>
              <a:path w="11961680" h="4450858">
                <a:moveTo>
                  <a:pt x="0" y="0"/>
                </a:moveTo>
                <a:lnTo>
                  <a:pt x="11961680" y="0"/>
                </a:lnTo>
                <a:lnTo>
                  <a:pt x="11961680" y="4450858"/>
                </a:lnTo>
                <a:lnTo>
                  <a:pt x="0" y="4450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930720" y="1467669"/>
            <a:ext cx="133921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0"/>
              </a:lnSpc>
              <a:spcBef>
                <a:spcPct val="0"/>
              </a:spcBef>
            </a:pPr>
            <a:r>
              <a:rPr lang="en-US" sz="4000" spc="-4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K=14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1633" y="427014"/>
            <a:ext cx="3715137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B-Tree 탐색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97018" y="4524692"/>
            <a:ext cx="4093964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spc="-6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B-Tree 삽입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35218" y="2885931"/>
            <a:ext cx="12017564" cy="4515138"/>
          </a:xfrm>
          <a:custGeom>
            <a:avLst/>
            <a:gdLst/>
            <a:ahLst/>
            <a:cxnLst/>
            <a:rect l="l" t="t" r="r" b="b"/>
            <a:pathLst>
              <a:path w="12017564" h="4515138">
                <a:moveTo>
                  <a:pt x="0" y="0"/>
                </a:moveTo>
                <a:lnTo>
                  <a:pt x="12017564" y="0"/>
                </a:lnTo>
                <a:lnTo>
                  <a:pt x="12017564" y="4515138"/>
                </a:lnTo>
                <a:lnTo>
                  <a:pt x="0" y="4515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51633" y="427014"/>
            <a:ext cx="3715137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B-Tree 삽입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82762" y="1858541"/>
            <a:ext cx="1299338" cy="49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spc="-28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13 삽입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4207" y="2982675"/>
            <a:ext cx="11659586" cy="4321651"/>
          </a:xfrm>
          <a:custGeom>
            <a:avLst/>
            <a:gdLst/>
            <a:ahLst/>
            <a:cxnLst/>
            <a:rect l="l" t="t" r="r" b="b"/>
            <a:pathLst>
              <a:path w="11659586" h="4321651">
                <a:moveTo>
                  <a:pt x="0" y="0"/>
                </a:moveTo>
                <a:lnTo>
                  <a:pt x="11659586" y="0"/>
                </a:lnTo>
                <a:lnTo>
                  <a:pt x="11659586" y="4321650"/>
                </a:lnTo>
                <a:lnTo>
                  <a:pt x="0" y="4321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51633" y="427014"/>
            <a:ext cx="3715137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B-Tree 삽입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317832" y="603545"/>
            <a:ext cx="1897420" cy="49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spc="-2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3차 트리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73600" y="1239814"/>
            <a:ext cx="5783607" cy="49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spc="-2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각 node의 최대 key의 수 = 3 - 1 = 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82762" y="1858541"/>
            <a:ext cx="1299338" cy="49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spc="-28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13 삽입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83347" y="2903760"/>
            <a:ext cx="11721306" cy="4479480"/>
          </a:xfrm>
          <a:custGeom>
            <a:avLst/>
            <a:gdLst/>
            <a:ahLst/>
            <a:cxnLst/>
            <a:rect l="l" t="t" r="r" b="b"/>
            <a:pathLst>
              <a:path w="11721306" h="4479480">
                <a:moveTo>
                  <a:pt x="0" y="0"/>
                </a:moveTo>
                <a:lnTo>
                  <a:pt x="11721306" y="0"/>
                </a:lnTo>
                <a:lnTo>
                  <a:pt x="11721306" y="4479480"/>
                </a:lnTo>
                <a:lnTo>
                  <a:pt x="0" y="4479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51633" y="427014"/>
            <a:ext cx="3715137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B-Tree 삽입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82762" y="1858541"/>
            <a:ext cx="1299338" cy="49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spc="-28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13 삽입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17832" y="603545"/>
            <a:ext cx="1897420" cy="49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spc="-2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3차 트리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73600" y="1239814"/>
            <a:ext cx="5783607" cy="49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spc="-2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각 node의 최대 key의 수 = 3 - 1 = 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02916" y="2978271"/>
            <a:ext cx="11682168" cy="4330459"/>
          </a:xfrm>
          <a:custGeom>
            <a:avLst/>
            <a:gdLst/>
            <a:ahLst/>
            <a:cxnLst/>
            <a:rect l="l" t="t" r="r" b="b"/>
            <a:pathLst>
              <a:path w="11682168" h="4330459">
                <a:moveTo>
                  <a:pt x="0" y="0"/>
                </a:moveTo>
                <a:lnTo>
                  <a:pt x="11682168" y="0"/>
                </a:lnTo>
                <a:lnTo>
                  <a:pt x="11682168" y="4330458"/>
                </a:lnTo>
                <a:lnTo>
                  <a:pt x="0" y="4330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51633" y="427014"/>
            <a:ext cx="3715137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B-Tree 삽입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82762" y="1858541"/>
            <a:ext cx="1299338" cy="49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spc="-28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13 삽입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17832" y="603545"/>
            <a:ext cx="1897420" cy="49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spc="-2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3차 트리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73600" y="1239814"/>
            <a:ext cx="5783607" cy="49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spc="-2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각 node의 최대 key의 수 = 3 - 1 = 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7042" y="2985367"/>
            <a:ext cx="11653916" cy="4316265"/>
          </a:xfrm>
          <a:custGeom>
            <a:avLst/>
            <a:gdLst/>
            <a:ahLst/>
            <a:cxnLst/>
            <a:rect l="l" t="t" r="r" b="b"/>
            <a:pathLst>
              <a:path w="11653916" h="4316265">
                <a:moveTo>
                  <a:pt x="0" y="0"/>
                </a:moveTo>
                <a:lnTo>
                  <a:pt x="11653916" y="0"/>
                </a:lnTo>
                <a:lnTo>
                  <a:pt x="11653916" y="4316266"/>
                </a:lnTo>
                <a:lnTo>
                  <a:pt x="0" y="4316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51633" y="427014"/>
            <a:ext cx="3715137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B-Tree 삽입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82762" y="1858541"/>
            <a:ext cx="1299338" cy="49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spc="-28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13 삽입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17832" y="603545"/>
            <a:ext cx="1897420" cy="49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spc="-2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3차 트리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73600" y="1239814"/>
            <a:ext cx="5783607" cy="49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spc="-2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각 node의 최대 key의 수 = 3 - 1 = 2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4500" y="2970292"/>
            <a:ext cx="11699000" cy="4346417"/>
          </a:xfrm>
          <a:custGeom>
            <a:avLst/>
            <a:gdLst/>
            <a:ahLst/>
            <a:cxnLst/>
            <a:rect l="l" t="t" r="r" b="b"/>
            <a:pathLst>
              <a:path w="11699000" h="4346417">
                <a:moveTo>
                  <a:pt x="0" y="0"/>
                </a:moveTo>
                <a:lnTo>
                  <a:pt x="11699000" y="0"/>
                </a:lnTo>
                <a:lnTo>
                  <a:pt x="11699000" y="4346416"/>
                </a:lnTo>
                <a:lnTo>
                  <a:pt x="0" y="4346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51633" y="427014"/>
            <a:ext cx="3715137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B-Tree 삽입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82762" y="1858541"/>
            <a:ext cx="1299338" cy="49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spc="-28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13 삽입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17832" y="603545"/>
            <a:ext cx="1897420" cy="49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spc="-2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3차 트리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73600" y="1239814"/>
            <a:ext cx="5783607" cy="49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spc="-2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각 node의 최대 key의 수 = 3 - 1 = 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5624" y="2720824"/>
            <a:ext cx="11656752" cy="4845353"/>
          </a:xfrm>
          <a:custGeom>
            <a:avLst/>
            <a:gdLst/>
            <a:ahLst/>
            <a:cxnLst/>
            <a:rect l="l" t="t" r="r" b="b"/>
            <a:pathLst>
              <a:path w="11656752" h="4845353">
                <a:moveTo>
                  <a:pt x="0" y="0"/>
                </a:moveTo>
                <a:lnTo>
                  <a:pt x="11656752" y="0"/>
                </a:lnTo>
                <a:lnTo>
                  <a:pt x="11656752" y="4845352"/>
                </a:lnTo>
                <a:lnTo>
                  <a:pt x="0" y="4845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51633" y="427014"/>
            <a:ext cx="3715137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B-Tree 삽입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82762" y="1858541"/>
            <a:ext cx="1299338" cy="49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spc="-28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13 삽입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17832" y="603545"/>
            <a:ext cx="1897420" cy="49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spc="-2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3차 트리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73600" y="1239814"/>
            <a:ext cx="5783607" cy="49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spc="-2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각 node의 최대 key의 수 = 3 - 1 = 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08862" y="3644610"/>
            <a:ext cx="14670275" cy="5916078"/>
          </a:xfrm>
          <a:custGeom>
            <a:avLst/>
            <a:gdLst/>
            <a:ahLst/>
            <a:cxnLst/>
            <a:rect l="l" t="t" r="r" b="b"/>
            <a:pathLst>
              <a:path w="14670275" h="5916078">
                <a:moveTo>
                  <a:pt x="0" y="0"/>
                </a:moveTo>
                <a:lnTo>
                  <a:pt x="14670276" y="0"/>
                </a:lnTo>
                <a:lnTo>
                  <a:pt x="14670276" y="5916079"/>
                </a:lnTo>
                <a:lnTo>
                  <a:pt x="0" y="5916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51633" y="427014"/>
            <a:ext cx="3715137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B-Tree 란?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2875" y="1708495"/>
            <a:ext cx="14586347" cy="153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 algn="l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B-Tree는 탐색 성능을 높이기 위해 균형 있게 높이를 유지하는 </a:t>
            </a:r>
            <a:r>
              <a:rPr lang="en-US" sz="2899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Balanced Tree</a:t>
            </a:r>
            <a:r>
              <a:rPr lang="en-US" sz="2899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의 일종이다.</a:t>
            </a:r>
          </a:p>
          <a:p>
            <a:pPr marL="626107" lvl="1" indent="-313054" algn="l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node 내의 key가 1개 이상일 수 있고, 자식 node의 개수가 2개 이상이다.</a:t>
            </a:r>
          </a:p>
          <a:p>
            <a:pPr marL="626107" lvl="1" indent="-313054" algn="l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node의 자식 수 중 최댓값을 K라고 하면, 해당 B-Tree를 </a:t>
            </a:r>
            <a:r>
              <a:rPr lang="en-US" sz="2899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K차 B-Tree</a:t>
            </a:r>
            <a:r>
              <a:rPr lang="en-US" sz="2899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라고 한다.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5892" y="1779018"/>
            <a:ext cx="10602763" cy="7333084"/>
          </a:xfrm>
          <a:custGeom>
            <a:avLst/>
            <a:gdLst/>
            <a:ahLst/>
            <a:cxnLst/>
            <a:rect l="l" t="t" r="r" b="b"/>
            <a:pathLst>
              <a:path w="10602763" h="7333084">
                <a:moveTo>
                  <a:pt x="0" y="0"/>
                </a:moveTo>
                <a:lnTo>
                  <a:pt x="10602763" y="0"/>
                </a:lnTo>
                <a:lnTo>
                  <a:pt x="10602763" y="7333084"/>
                </a:lnTo>
                <a:lnTo>
                  <a:pt x="0" y="733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51633" y="427014"/>
            <a:ext cx="3715137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B-Tree 삽입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82762" y="1858541"/>
            <a:ext cx="1299338" cy="49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spc="-28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13 삽입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17832" y="603545"/>
            <a:ext cx="1897420" cy="49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spc="-2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3차 트리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73600" y="1239814"/>
            <a:ext cx="5783607" cy="49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spc="-2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각 node의 최대 key의 수 = 3 - 1 = 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97018" y="4524692"/>
            <a:ext cx="4093964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spc="-6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B-Tree 삭제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67013" y="2901404"/>
            <a:ext cx="11953974" cy="4484192"/>
          </a:xfrm>
          <a:custGeom>
            <a:avLst/>
            <a:gdLst/>
            <a:ahLst/>
            <a:cxnLst/>
            <a:rect l="l" t="t" r="r" b="b"/>
            <a:pathLst>
              <a:path w="11953974" h="4484192">
                <a:moveTo>
                  <a:pt x="0" y="0"/>
                </a:moveTo>
                <a:lnTo>
                  <a:pt x="11953974" y="0"/>
                </a:lnTo>
                <a:lnTo>
                  <a:pt x="11953974" y="4484192"/>
                </a:lnTo>
                <a:lnTo>
                  <a:pt x="0" y="4484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51633" y="427014"/>
            <a:ext cx="3715137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B-Tree 삭제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03499" y="2020968"/>
            <a:ext cx="1724641" cy="49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spc="-28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10 삭제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83333" y="455589"/>
            <a:ext cx="9721334" cy="1109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32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Case 1. 현재 node의 key 수가 최소이고,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32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왼쪽 또는 오른쪽 형제 node의 key 수가 최소보다 큰 경우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83830" y="2896704"/>
            <a:ext cx="11920339" cy="4493593"/>
          </a:xfrm>
          <a:custGeom>
            <a:avLst/>
            <a:gdLst/>
            <a:ahLst/>
            <a:cxnLst/>
            <a:rect l="l" t="t" r="r" b="b"/>
            <a:pathLst>
              <a:path w="11920339" h="4493593">
                <a:moveTo>
                  <a:pt x="0" y="0"/>
                </a:moveTo>
                <a:lnTo>
                  <a:pt x="11920340" y="0"/>
                </a:lnTo>
                <a:lnTo>
                  <a:pt x="11920340" y="4493592"/>
                </a:lnTo>
                <a:lnTo>
                  <a:pt x="0" y="4493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283332" y="455589"/>
            <a:ext cx="10042267" cy="1109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Case 1.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현재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node의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key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수가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최소이고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왼쪽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또는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오른쪽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형제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node의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key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수가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최소보다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큰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경우</a:t>
            </a:r>
            <a:endParaRPr lang="en-US" sz="3200" spc="-32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51633" y="427014"/>
            <a:ext cx="3715137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B-Tree 삭제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69588" y="2863101"/>
            <a:ext cx="11948825" cy="4560798"/>
          </a:xfrm>
          <a:custGeom>
            <a:avLst/>
            <a:gdLst/>
            <a:ahLst/>
            <a:cxnLst/>
            <a:rect l="l" t="t" r="r" b="b"/>
            <a:pathLst>
              <a:path w="11948825" h="4560798">
                <a:moveTo>
                  <a:pt x="0" y="0"/>
                </a:moveTo>
                <a:lnTo>
                  <a:pt x="11948824" y="0"/>
                </a:lnTo>
                <a:lnTo>
                  <a:pt x="11948824" y="4560798"/>
                </a:lnTo>
                <a:lnTo>
                  <a:pt x="0" y="4560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283332" y="455589"/>
            <a:ext cx="9966067" cy="1109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Case 1.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현재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node의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key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수가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최소이고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왼쪽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또는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오른쪽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형제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node의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key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수가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최소보다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큰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경우</a:t>
            </a:r>
            <a:endParaRPr lang="en-US" sz="3200" spc="-32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51633" y="427014"/>
            <a:ext cx="3715137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B-Tree 삭제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81230" y="2900140"/>
            <a:ext cx="11925539" cy="4486721"/>
          </a:xfrm>
          <a:custGeom>
            <a:avLst/>
            <a:gdLst/>
            <a:ahLst/>
            <a:cxnLst/>
            <a:rect l="l" t="t" r="r" b="b"/>
            <a:pathLst>
              <a:path w="11925539" h="4486721">
                <a:moveTo>
                  <a:pt x="0" y="0"/>
                </a:moveTo>
                <a:lnTo>
                  <a:pt x="11925540" y="0"/>
                </a:lnTo>
                <a:lnTo>
                  <a:pt x="11925540" y="4486720"/>
                </a:lnTo>
                <a:lnTo>
                  <a:pt x="0" y="4486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302382" y="452756"/>
            <a:ext cx="10099417" cy="1109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Case 1.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현재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node의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key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수가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최소이고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왼쪽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또는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오른쪽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형제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node의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key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수가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최소보다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큰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경우</a:t>
            </a:r>
            <a:endParaRPr lang="en-US" sz="3200" spc="-32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51633" y="427014"/>
            <a:ext cx="3715137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B-Tree 삭제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89044" y="2930987"/>
            <a:ext cx="11909912" cy="4425026"/>
          </a:xfrm>
          <a:custGeom>
            <a:avLst/>
            <a:gdLst/>
            <a:ahLst/>
            <a:cxnLst/>
            <a:rect l="l" t="t" r="r" b="b"/>
            <a:pathLst>
              <a:path w="11909912" h="4425026">
                <a:moveTo>
                  <a:pt x="0" y="0"/>
                </a:moveTo>
                <a:lnTo>
                  <a:pt x="11909912" y="0"/>
                </a:lnTo>
                <a:lnTo>
                  <a:pt x="11909912" y="4425026"/>
                </a:lnTo>
                <a:lnTo>
                  <a:pt x="0" y="4425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51633" y="427014"/>
            <a:ext cx="3715137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B-Tree 삭제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26970" y="474639"/>
            <a:ext cx="11600498" cy="1109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-32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Case 2. 현재 node와 왼쪽, 오른쪽 형제 node의 key 수가 최소이고,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32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부모 node의 key 수가 최소보다 큰 경우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78635" y="2979593"/>
            <a:ext cx="11930730" cy="4327814"/>
          </a:xfrm>
          <a:custGeom>
            <a:avLst/>
            <a:gdLst/>
            <a:ahLst/>
            <a:cxnLst/>
            <a:rect l="l" t="t" r="r" b="b"/>
            <a:pathLst>
              <a:path w="11930730" h="4327814">
                <a:moveTo>
                  <a:pt x="0" y="0"/>
                </a:moveTo>
                <a:lnTo>
                  <a:pt x="11930730" y="0"/>
                </a:lnTo>
                <a:lnTo>
                  <a:pt x="11930730" y="4327814"/>
                </a:lnTo>
                <a:lnTo>
                  <a:pt x="0" y="4327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51633" y="427014"/>
            <a:ext cx="3715137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B-Tree 삭제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26970" y="474639"/>
            <a:ext cx="11600498" cy="1109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-32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Case 2. 현재 node와 왼쪽, 오른쪽 형제 node의 key 수가 최소이고,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32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부모 node의 key 수가 최소보다 큰 경우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99528" y="2899521"/>
            <a:ext cx="11888944" cy="4487958"/>
          </a:xfrm>
          <a:custGeom>
            <a:avLst/>
            <a:gdLst/>
            <a:ahLst/>
            <a:cxnLst/>
            <a:rect l="l" t="t" r="r" b="b"/>
            <a:pathLst>
              <a:path w="11888944" h="4487958">
                <a:moveTo>
                  <a:pt x="0" y="0"/>
                </a:moveTo>
                <a:lnTo>
                  <a:pt x="11888944" y="0"/>
                </a:lnTo>
                <a:lnTo>
                  <a:pt x="11888944" y="4487958"/>
                </a:lnTo>
                <a:lnTo>
                  <a:pt x="0" y="4487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04008" y="427014"/>
            <a:ext cx="3715137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B-Tree 삭제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26970" y="474639"/>
            <a:ext cx="11600498" cy="1109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-32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Case 2. 현재 node와 왼쪽, 오른쪽 형제 node의 key 수가 최소이고,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32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부모 node의 key 수가 최소보다 큰 경우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44373" y="4524692"/>
            <a:ext cx="2599254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spc="-6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B+Tree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31904" y="2235117"/>
            <a:ext cx="7624192" cy="5362129"/>
          </a:xfrm>
          <a:custGeom>
            <a:avLst/>
            <a:gdLst/>
            <a:ahLst/>
            <a:cxnLst/>
            <a:rect l="l" t="t" r="r" b="b"/>
            <a:pathLst>
              <a:path w="7624192" h="5362129">
                <a:moveTo>
                  <a:pt x="0" y="0"/>
                </a:moveTo>
                <a:lnTo>
                  <a:pt x="7624192" y="0"/>
                </a:lnTo>
                <a:lnTo>
                  <a:pt x="7624192" y="5362129"/>
                </a:lnTo>
                <a:lnTo>
                  <a:pt x="0" y="5362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887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51633" y="427014"/>
            <a:ext cx="9503298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Balanced tree를 사용하는 이유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41382" y="7769996"/>
            <a:ext cx="3046571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최악의 경우 시간복잡도 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O(N)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823800" y="7769996"/>
            <a:ext cx="3046571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최악의 경우 시간복잡도 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O(logN)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43739" y="3928302"/>
            <a:ext cx="13600521" cy="5153322"/>
          </a:xfrm>
          <a:custGeom>
            <a:avLst/>
            <a:gdLst/>
            <a:ahLst/>
            <a:cxnLst/>
            <a:rect l="l" t="t" r="r" b="b"/>
            <a:pathLst>
              <a:path w="13600521" h="5153322">
                <a:moveTo>
                  <a:pt x="0" y="0"/>
                </a:moveTo>
                <a:lnTo>
                  <a:pt x="13600522" y="0"/>
                </a:lnTo>
                <a:lnTo>
                  <a:pt x="13600522" y="5153323"/>
                </a:lnTo>
                <a:lnTo>
                  <a:pt x="0" y="5153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51633" y="427014"/>
            <a:ext cx="3765688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B+Tree 란?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2817" y="1710451"/>
            <a:ext cx="14340840" cy="153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B+ Tree는 B-Tree의 확장 개념이며, 데이터베이스 </a:t>
            </a:r>
            <a:r>
              <a:rPr lang="en-US" sz="2899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index</a:t>
            </a:r>
            <a:r>
              <a:rPr lang="en-US" sz="2899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에 자주 사용되는 자료구조이다.</a:t>
            </a:r>
          </a:p>
          <a:p>
            <a:pPr marL="626107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Leaf node에만 key와 data를 저장</a:t>
            </a:r>
            <a:r>
              <a:rPr lang="en-US" sz="2899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합니다. 중간 노드에는 key만 저장한다.</a:t>
            </a:r>
          </a:p>
          <a:p>
            <a:pPr marL="626107" lvl="1" indent="-313054" algn="l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Leaf node는 서로 </a:t>
            </a:r>
            <a:r>
              <a:rPr lang="en-US" sz="2899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Linked list</a:t>
            </a:r>
            <a:r>
              <a:rPr lang="en-US" sz="2899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로 연결되어, 범위 검색 성능이 좋다.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97018" y="4524692"/>
            <a:ext cx="4330422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spc="-6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B+Tree 탐색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78692" y="3435746"/>
            <a:ext cx="12530617" cy="4747929"/>
          </a:xfrm>
          <a:custGeom>
            <a:avLst/>
            <a:gdLst/>
            <a:ahLst/>
            <a:cxnLst/>
            <a:rect l="l" t="t" r="r" b="b"/>
            <a:pathLst>
              <a:path w="12530617" h="4747929">
                <a:moveTo>
                  <a:pt x="0" y="0"/>
                </a:moveTo>
                <a:lnTo>
                  <a:pt x="12530616" y="0"/>
                </a:lnTo>
                <a:lnTo>
                  <a:pt x="12530616" y="4747930"/>
                </a:lnTo>
                <a:lnTo>
                  <a:pt x="0" y="474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51633" y="427014"/>
            <a:ext cx="4498693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B+Tree 탐색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78395" y="2124472"/>
            <a:ext cx="133921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0"/>
              </a:lnSpc>
              <a:spcBef>
                <a:spcPct val="0"/>
              </a:spcBef>
            </a:pPr>
            <a:r>
              <a:rPr lang="en-US" sz="4000" spc="-4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K=14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78692" y="3445810"/>
            <a:ext cx="12530617" cy="4747929"/>
          </a:xfrm>
          <a:custGeom>
            <a:avLst/>
            <a:gdLst/>
            <a:ahLst/>
            <a:cxnLst/>
            <a:rect l="l" t="t" r="r" b="b"/>
            <a:pathLst>
              <a:path w="12530617" h="4747929">
                <a:moveTo>
                  <a:pt x="0" y="0"/>
                </a:moveTo>
                <a:lnTo>
                  <a:pt x="12530616" y="0"/>
                </a:lnTo>
                <a:lnTo>
                  <a:pt x="12530616" y="4747930"/>
                </a:lnTo>
                <a:lnTo>
                  <a:pt x="0" y="474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324345" y="2181622"/>
            <a:ext cx="3639309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0"/>
              </a:lnSpc>
              <a:spcBef>
                <a:spcPct val="0"/>
              </a:spcBef>
            </a:pPr>
            <a:r>
              <a:rPr lang="en-US" sz="4000" spc="-4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14 &lt;= K &lt;= 20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1633" y="427014"/>
            <a:ext cx="7936287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B+Tree 탐색 - </a:t>
            </a:r>
            <a:r>
              <a:rPr lang="en-US" sz="5499" spc="-54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범위 탐색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97018" y="4524692"/>
            <a:ext cx="4330422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spc="-6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B+Tree 삽입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26307" y="1853077"/>
            <a:ext cx="9394221" cy="8433923"/>
          </a:xfrm>
          <a:custGeom>
            <a:avLst/>
            <a:gdLst/>
            <a:ahLst/>
            <a:cxnLst/>
            <a:rect l="l" t="t" r="r" b="b"/>
            <a:pathLst>
              <a:path w="9394221" h="8433923">
                <a:moveTo>
                  <a:pt x="0" y="0"/>
                </a:moveTo>
                <a:lnTo>
                  <a:pt x="9394221" y="0"/>
                </a:lnTo>
                <a:lnTo>
                  <a:pt x="9394221" y="8433923"/>
                </a:lnTo>
                <a:lnTo>
                  <a:pt x="0" y="8433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51633" y="427014"/>
            <a:ext cx="4498693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B+Tree 삽입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34974" y="421641"/>
            <a:ext cx="8452426" cy="1109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Case 1.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분할이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일어나지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않고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삽입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위치가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리프노드의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가장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앞 key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자리인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경우</a:t>
            </a:r>
            <a:endParaRPr lang="en-US" sz="3200" spc="-32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12426" y="1373164"/>
            <a:ext cx="9924549" cy="8913836"/>
          </a:xfrm>
          <a:custGeom>
            <a:avLst/>
            <a:gdLst/>
            <a:ahLst/>
            <a:cxnLst/>
            <a:rect l="l" t="t" r="r" b="b"/>
            <a:pathLst>
              <a:path w="9924549" h="8913836">
                <a:moveTo>
                  <a:pt x="0" y="0"/>
                </a:moveTo>
                <a:lnTo>
                  <a:pt x="9924548" y="0"/>
                </a:lnTo>
                <a:lnTo>
                  <a:pt x="9924548" y="8913836"/>
                </a:lnTo>
                <a:lnTo>
                  <a:pt x="0" y="891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310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51633" y="427014"/>
            <a:ext cx="4498693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B+Tree 삽입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08648" y="624206"/>
            <a:ext cx="6216751" cy="547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Case 2.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분할이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일어나는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삽입과정</a:t>
            </a:r>
            <a:endParaRPr lang="en-US" sz="3200" spc="-32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85319" y="2511821"/>
            <a:ext cx="10676198" cy="4902190"/>
          </a:xfrm>
          <a:custGeom>
            <a:avLst/>
            <a:gdLst/>
            <a:ahLst/>
            <a:cxnLst/>
            <a:rect l="l" t="t" r="r" b="b"/>
            <a:pathLst>
              <a:path w="10676198" h="4902190">
                <a:moveTo>
                  <a:pt x="0" y="0"/>
                </a:moveTo>
                <a:lnTo>
                  <a:pt x="10676198" y="0"/>
                </a:lnTo>
                <a:lnTo>
                  <a:pt x="10676198" y="4902190"/>
                </a:lnTo>
                <a:lnTo>
                  <a:pt x="0" y="4902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947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51633" y="427014"/>
            <a:ext cx="4498693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B+Tree 삽입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08648" y="624206"/>
            <a:ext cx="6521551" cy="547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Case 2.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분할이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일어나는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삽입과정</a:t>
            </a:r>
            <a:endParaRPr lang="en-US" sz="3200" spc="-32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18027" y="1578800"/>
            <a:ext cx="9651946" cy="8708200"/>
          </a:xfrm>
          <a:custGeom>
            <a:avLst/>
            <a:gdLst/>
            <a:ahLst/>
            <a:cxnLst/>
            <a:rect l="l" t="t" r="r" b="b"/>
            <a:pathLst>
              <a:path w="9651946" h="8708200">
                <a:moveTo>
                  <a:pt x="0" y="0"/>
                </a:moveTo>
                <a:lnTo>
                  <a:pt x="9651946" y="0"/>
                </a:lnTo>
                <a:lnTo>
                  <a:pt x="9651946" y="8708200"/>
                </a:lnTo>
                <a:lnTo>
                  <a:pt x="0" y="8708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51633" y="427014"/>
            <a:ext cx="4498693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B+Tree 삽입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08648" y="624206"/>
            <a:ext cx="6829027" cy="547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Case 2.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분할이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일어나는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삽입과정</a:t>
            </a:r>
            <a:endParaRPr lang="en-US" sz="3200" spc="-32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97018" y="4524692"/>
            <a:ext cx="4330422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spc="-6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B+Tree 삭제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5902" y="2291353"/>
            <a:ext cx="885228" cy="88522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636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747004" y="2196103"/>
            <a:ext cx="522625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M차 트리일 때, 각 node의 최대 key의 수는 M-1 이다.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51383" y="2512879"/>
            <a:ext cx="433316" cy="49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6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1633" y="427014"/>
            <a:ext cx="4498687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B-Tree 의 특징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47004" y="4261720"/>
            <a:ext cx="739699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node의 key는 반드시 정렬된 상태여야 한다.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15902" y="4133431"/>
            <a:ext cx="885228" cy="885228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636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51383" y="4354957"/>
            <a:ext cx="433316" cy="49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6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2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15902" y="5971159"/>
            <a:ext cx="885228" cy="88522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636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47004" y="5885434"/>
            <a:ext cx="699556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자식 node들의 key는 현재 node의 key를 기준으로 크기 순으로 나뉘게 된다.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1383" y="6202210"/>
            <a:ext cx="433316" cy="49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6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3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15902" y="7818412"/>
            <a:ext cx="885228" cy="885228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636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47004" y="7680001"/>
            <a:ext cx="841100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root node는 항상 2개 이상의 자식 node를 갖는다. 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(root node가 leaf node인 경우 제외)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1858" y="8037487"/>
            <a:ext cx="433316" cy="49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6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4</a:t>
            </a:r>
          </a:p>
        </p:txBody>
      </p:sp>
      <p:sp>
        <p:nvSpPr>
          <p:cNvPr id="19" name="Freeform 19"/>
          <p:cNvSpPr/>
          <p:nvPr/>
        </p:nvSpPr>
        <p:spPr>
          <a:xfrm>
            <a:off x="8990214" y="3392459"/>
            <a:ext cx="9228810" cy="3721700"/>
          </a:xfrm>
          <a:custGeom>
            <a:avLst/>
            <a:gdLst/>
            <a:ahLst/>
            <a:cxnLst/>
            <a:rect l="l" t="t" r="r" b="b"/>
            <a:pathLst>
              <a:path w="9228810" h="3721700">
                <a:moveTo>
                  <a:pt x="0" y="0"/>
                </a:moveTo>
                <a:lnTo>
                  <a:pt x="9228810" y="0"/>
                </a:lnTo>
                <a:lnTo>
                  <a:pt x="9228810" y="3721700"/>
                </a:lnTo>
                <a:lnTo>
                  <a:pt x="0" y="3721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74943" y="1741460"/>
            <a:ext cx="9500015" cy="8334680"/>
          </a:xfrm>
          <a:custGeom>
            <a:avLst/>
            <a:gdLst/>
            <a:ahLst/>
            <a:cxnLst/>
            <a:rect l="l" t="t" r="r" b="b"/>
            <a:pathLst>
              <a:path w="9500015" h="8334680">
                <a:moveTo>
                  <a:pt x="0" y="0"/>
                </a:moveTo>
                <a:lnTo>
                  <a:pt x="9500014" y="0"/>
                </a:lnTo>
                <a:lnTo>
                  <a:pt x="9500014" y="8334680"/>
                </a:lnTo>
                <a:lnTo>
                  <a:pt x="0" y="8334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51633" y="427014"/>
            <a:ext cx="4498693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B+Tree 삭제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607963" y="421641"/>
            <a:ext cx="7346037" cy="1109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Case 1.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삭제할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key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k가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index에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없고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리프노드의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가장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처음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key가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k가</a:t>
            </a:r>
            <a:r>
              <a:rPr lang="en-US" sz="3200" spc="-32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200" spc="-32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아닌경우</a:t>
            </a:r>
            <a:endParaRPr lang="en-US" sz="3200" spc="-32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336870" y="1562343"/>
          <a:ext cx="15614260" cy="8382001"/>
        </p:xfrm>
        <a:graphic>
          <a:graphicData uri="http://schemas.openxmlformats.org/drawingml/2006/table">
            <a:tbl>
              <a:tblPr/>
              <a:tblGrid>
                <a:gridCol w="2278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2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3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9392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B-Tree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B+Tree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0285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검색 방법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모든 노드(</a:t>
                      </a:r>
                      <a:r>
                        <a:rPr lang="en-US" sz="2200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internal</a:t>
                      </a:r>
                      <a:r>
                        <a:rPr lang="en-US" sz="22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node + leaf node)에 </a:t>
                      </a:r>
                      <a:endParaRPr lang="en-US" sz="1100"/>
                    </a:p>
                    <a:p>
                      <a:pPr algn="ctr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키와 값이 함께 저장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internal 노드에는 </a:t>
                      </a:r>
                      <a:r>
                        <a:rPr lang="en-US" sz="2200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키만 저장</a:t>
                      </a:r>
                      <a:r>
                        <a:rPr lang="en-US" sz="22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, </a:t>
                      </a:r>
                      <a:endParaRPr lang="en-US" sz="1100"/>
                    </a:p>
                    <a:p>
                      <a:pPr algn="ctr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리프 노드에는 </a:t>
                      </a:r>
                      <a:r>
                        <a:rPr lang="en-US" sz="2200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키와 값이 저장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0285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포인터의 사용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internal 노드의 포인터</a:t>
                      </a:r>
                      <a:r>
                        <a:rPr lang="en-US" sz="22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를 통해서만</a:t>
                      </a:r>
                      <a:r>
                        <a:rPr lang="en-US" sz="2200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 </a:t>
                      </a:r>
                      <a:endParaRPr lang="en-US" sz="1100"/>
                    </a:p>
                    <a:p>
                      <a:pPr algn="ctr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리프 노드로 이동 가능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리프 노드끼리 서로 </a:t>
                      </a:r>
                      <a:r>
                        <a:rPr lang="en-US" sz="2200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연결 리스트</a:t>
                      </a:r>
                      <a:r>
                        <a:rPr lang="en-US" sz="22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 연결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0285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범위 쿼리와 범위 검색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루트에서부터 리프 노드까지</a:t>
                      </a:r>
                      <a:r>
                        <a:rPr lang="en-US" sz="22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이동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리프 노드를 시작으로 연결된 리스트를 따라가면 모든 데이터를 조회 가능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0877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순차 탐색 및 정렬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순차적인 탐색이나 정렬을 위한 추가적인 알고리즘이 필요해서 (예. </a:t>
                      </a:r>
                      <a:r>
                        <a:rPr lang="en-US" sz="2200" u="sng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  <a:hlinkClick r:id="rId2" tooltip="https://engineerinsight.tistory.com/321#%E2%9C%94%EF%B8%8F%C2%A0inorder%20traversal%20(%EC%A4%91%EC%9C%84%20%EC%88%9C%ED%9A%8C)-1"/>
                        </a:rPr>
                        <a:t>inorder traversal</a:t>
                      </a:r>
                      <a:r>
                        <a:rPr lang="en-US" sz="22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) B+Tree보다 더 복잡함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연결된 리스트를 따라가면서 순차 탐색이 용이하며, 키들은 항상 정렬된 상태를 유지하면서 저장됨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0877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메모리 사용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리프 노드와 내부 노드가 각각 데이터와 포인터까지 가지고 있기 때문에 B+Tree보다 더 많은 메모리 공간을 차지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데이터는 리프 노드에만 저장되고, internal 노드는 키만 갖고 있으면 되므로,</a:t>
                      </a:r>
                      <a:r>
                        <a:rPr lang="en-US" sz="2200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 메모리 효율이 좋음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451633" y="427014"/>
            <a:ext cx="7936287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B-Tree vs B+Tree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68782" y="3957955"/>
            <a:ext cx="10150435" cy="223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데이터베이스 인덱스는 </a:t>
            </a:r>
          </a:p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왜 'B+Tree'를 선택하였는가?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28890" y="2335487"/>
            <a:ext cx="9170465" cy="6694439"/>
          </a:xfrm>
          <a:custGeom>
            <a:avLst/>
            <a:gdLst/>
            <a:ahLst/>
            <a:cxnLst/>
            <a:rect l="l" t="t" r="r" b="b"/>
            <a:pathLst>
              <a:path w="9170465" h="6694439">
                <a:moveTo>
                  <a:pt x="0" y="0"/>
                </a:moveTo>
                <a:lnTo>
                  <a:pt x="9170464" y="0"/>
                </a:lnTo>
                <a:lnTo>
                  <a:pt x="9170464" y="6694440"/>
                </a:lnTo>
                <a:lnTo>
                  <a:pt x="0" y="6694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480175" y="942975"/>
            <a:ext cx="15949159" cy="721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r>
              <a:rPr lang="en-US" sz="4200" spc="-42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탐색시간이 제일 빠른 </a:t>
            </a:r>
            <a:r>
              <a:rPr lang="en-US" sz="4200" spc="-42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해시 테이블</a:t>
            </a:r>
            <a:r>
              <a:rPr lang="en-US" sz="4200" spc="-42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을 DB 인덱스로 사용할 수 없는 이유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5526" y="3542665"/>
            <a:ext cx="7443907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온전히 '단 하나의 데이터를 탐색하는 시간' 에만 </a:t>
            </a:r>
            <a:r>
              <a:rPr lang="en-US" sz="2599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O(1)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7076" y="5095875"/>
            <a:ext cx="74064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DB에서 등호(=) 뿐 아니라 부등호(&lt;, &gt;)도 사용할 수 있다.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9891" y="6426981"/>
            <a:ext cx="6981883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모든 값이 정렬되어있지 않으므로, 해시 테이블에서는 특정 기준보다 크거나 작은 값을 찾을 수 없다.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48541" y="2511821"/>
            <a:ext cx="5491523" cy="3827835"/>
          </a:xfrm>
          <a:custGeom>
            <a:avLst/>
            <a:gdLst/>
            <a:ahLst/>
            <a:cxnLst/>
            <a:rect l="l" t="t" r="r" b="b"/>
            <a:pathLst>
              <a:path w="5491523" h="3827835">
                <a:moveTo>
                  <a:pt x="0" y="0"/>
                </a:moveTo>
                <a:lnTo>
                  <a:pt x="5491523" y="0"/>
                </a:lnTo>
                <a:lnTo>
                  <a:pt x="5491523" y="3827836"/>
                </a:lnTo>
                <a:lnTo>
                  <a:pt x="0" y="3827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311842" y="3336405"/>
            <a:ext cx="8124183" cy="2677156"/>
          </a:xfrm>
          <a:custGeom>
            <a:avLst/>
            <a:gdLst/>
            <a:ahLst/>
            <a:cxnLst/>
            <a:rect l="l" t="t" r="r" b="b"/>
            <a:pathLst>
              <a:path w="8124183" h="2677156">
                <a:moveTo>
                  <a:pt x="0" y="0"/>
                </a:moveTo>
                <a:lnTo>
                  <a:pt x="8124183" y="0"/>
                </a:lnTo>
                <a:lnTo>
                  <a:pt x="8124183" y="2677155"/>
                </a:lnTo>
                <a:lnTo>
                  <a:pt x="0" y="26771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797828" y="1082230"/>
            <a:ext cx="13096756" cy="8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RedBlack-Tree가 DB 인덱스로 선택받지 못한 이유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5401" y="7346456"/>
            <a:ext cx="7026032" cy="843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각 </a:t>
            </a:r>
            <a:r>
              <a:rPr lang="en-US" sz="2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노드마다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무조건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하나의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데이터만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가지게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되므로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모든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데이터를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접근할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때 </a:t>
            </a:r>
            <a:r>
              <a:rPr lang="en-US" sz="2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무조건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참조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포인터로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접근</a:t>
            </a:r>
            <a:endParaRPr lang="en-US" sz="240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915400" y="7346456"/>
            <a:ext cx="9144000" cy="843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같은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노드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상 </a:t>
            </a:r>
            <a:r>
              <a:rPr lang="en-US" sz="2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데이터를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탐색할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때는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포인터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접근을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하는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것이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아니라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실제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메모리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디스크에서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바로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다음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인덱스의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접근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82111" y="2219408"/>
            <a:ext cx="8723778" cy="1367487"/>
            <a:chOff x="0" y="0"/>
            <a:chExt cx="4316442" cy="6766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16442" cy="676620"/>
            </a:xfrm>
            <a:custGeom>
              <a:avLst/>
              <a:gdLst/>
              <a:ahLst/>
              <a:cxnLst/>
              <a:rect l="l" t="t" r="r" b="b"/>
              <a:pathLst>
                <a:path w="4316442" h="676620">
                  <a:moveTo>
                    <a:pt x="4191982" y="676619"/>
                  </a:moveTo>
                  <a:lnTo>
                    <a:pt x="124460" y="676619"/>
                  </a:lnTo>
                  <a:cubicBezTo>
                    <a:pt x="55880" y="676619"/>
                    <a:pt x="0" y="620739"/>
                    <a:pt x="0" y="5521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91982" y="0"/>
                  </a:lnTo>
                  <a:cubicBezTo>
                    <a:pt x="4260562" y="0"/>
                    <a:pt x="4316442" y="55880"/>
                    <a:pt x="4316442" y="124460"/>
                  </a:cubicBezTo>
                  <a:lnTo>
                    <a:pt x="4316442" y="552160"/>
                  </a:lnTo>
                  <a:cubicBezTo>
                    <a:pt x="4316442" y="620739"/>
                    <a:pt x="4260562" y="676620"/>
                    <a:pt x="4191982" y="676620"/>
                  </a:cubicBezTo>
                  <a:close/>
                </a:path>
              </a:pathLst>
            </a:custGeom>
            <a:solidFill>
              <a:srgbClr val="001C8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644201" y="4536574"/>
            <a:ext cx="885228" cy="88522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1C8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44201" y="6151113"/>
            <a:ext cx="885228" cy="88522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1C8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63967" y="4546099"/>
            <a:ext cx="885228" cy="885228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1C8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363967" y="6160638"/>
            <a:ext cx="885228" cy="88522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1C8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75303" y="4653326"/>
            <a:ext cx="5911497" cy="547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B-</a:t>
            </a:r>
            <a:r>
              <a:rPr lang="en-US" sz="32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Tree와</a:t>
            </a:r>
            <a:r>
              <a:rPr lang="en-US" sz="32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B+Tree</a:t>
            </a:r>
            <a:r>
              <a:rPr lang="en-US" sz="32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의 </a:t>
            </a:r>
            <a:r>
              <a:rPr lang="en-US" sz="32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개념</a:t>
            </a:r>
            <a:r>
              <a:rPr lang="en-US" sz="32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특징</a:t>
            </a:r>
            <a:endParaRPr lang="en-US" sz="320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495069" y="4682220"/>
            <a:ext cx="605160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탐색, 삽입, 삭제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75303" y="6267864"/>
            <a:ext cx="5226253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B-Tree와 B+Tree의 차이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95068" y="6084438"/>
            <a:ext cx="6421331" cy="1109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데이터베이스</a:t>
            </a:r>
            <a:r>
              <a:rPr lang="en-US" sz="32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인덱스로</a:t>
            </a:r>
            <a:r>
              <a:rPr lang="en-US" sz="32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r>
              <a:rPr lang="en-US" sz="32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B+Tree를</a:t>
            </a:r>
            <a:br>
              <a:rPr lang="en-US" sz="32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-US" sz="32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사용하는</a:t>
            </a:r>
            <a:r>
              <a:rPr lang="en-US" sz="32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이유</a:t>
            </a:r>
            <a:endParaRPr lang="en-US" sz="320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110928" y="2618911"/>
            <a:ext cx="8066145" cy="60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2"/>
              </a:lnSpc>
            </a:pPr>
            <a:r>
              <a:rPr lang="en-US" sz="430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정리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79682" y="4758101"/>
            <a:ext cx="433316" cy="49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6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79682" y="6372639"/>
            <a:ext cx="433316" cy="49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6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99448" y="4767626"/>
            <a:ext cx="433316" cy="49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6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99448" y="6382164"/>
            <a:ext cx="433316" cy="49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6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5902" y="3549507"/>
            <a:ext cx="885228" cy="88522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636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15902" y="5591420"/>
            <a:ext cx="885228" cy="88522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6363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4653537" y="4024150"/>
            <a:ext cx="815057" cy="802120"/>
          </a:xfrm>
          <a:custGeom>
            <a:avLst/>
            <a:gdLst/>
            <a:ahLst/>
            <a:cxnLst/>
            <a:rect l="l" t="t" r="r" b="b"/>
            <a:pathLst>
              <a:path w="815057" h="802120">
                <a:moveTo>
                  <a:pt x="0" y="0"/>
                </a:moveTo>
                <a:lnTo>
                  <a:pt x="815057" y="0"/>
                </a:lnTo>
                <a:lnTo>
                  <a:pt x="815057" y="802120"/>
                </a:lnTo>
                <a:lnTo>
                  <a:pt x="0" y="802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8990214" y="3392459"/>
            <a:ext cx="9228810" cy="3721700"/>
          </a:xfrm>
          <a:custGeom>
            <a:avLst/>
            <a:gdLst/>
            <a:ahLst/>
            <a:cxnLst/>
            <a:rect l="l" t="t" r="r" b="b"/>
            <a:pathLst>
              <a:path w="9228810" h="3721700">
                <a:moveTo>
                  <a:pt x="0" y="0"/>
                </a:moveTo>
                <a:lnTo>
                  <a:pt x="9228810" y="0"/>
                </a:lnTo>
                <a:lnTo>
                  <a:pt x="9228810" y="3721700"/>
                </a:lnTo>
                <a:lnTo>
                  <a:pt x="0" y="3721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747004" y="3299336"/>
            <a:ext cx="10070457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M차 트리일 때, root node와 leaf node를 제외한 </a:t>
            </a:r>
          </a:p>
          <a:p>
            <a:pPr marL="0" lvl="0" indent="0" algn="l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모든 node는 최소         개의 자녀 노드를 가질 수 있다.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1633" y="427014"/>
            <a:ext cx="4498687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B-Tree 의 조건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1383" y="3771033"/>
            <a:ext cx="433316" cy="49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6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47004" y="5708171"/>
            <a:ext cx="76527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모든 leaf node들은 같은 level에 있어야 한다.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1383" y="5812946"/>
            <a:ext cx="433316" cy="49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6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91757" y="2044086"/>
            <a:ext cx="19749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5차 트리 = </a:t>
            </a:r>
          </a:p>
        </p:txBody>
      </p:sp>
      <p:sp>
        <p:nvSpPr>
          <p:cNvPr id="14" name="Freeform 14"/>
          <p:cNvSpPr/>
          <p:nvPr/>
        </p:nvSpPr>
        <p:spPr>
          <a:xfrm>
            <a:off x="8608604" y="1812464"/>
            <a:ext cx="1070792" cy="1053795"/>
          </a:xfrm>
          <a:custGeom>
            <a:avLst/>
            <a:gdLst/>
            <a:ahLst/>
            <a:cxnLst/>
            <a:rect l="l" t="t" r="r" b="b"/>
            <a:pathLst>
              <a:path w="1070792" h="1053795">
                <a:moveTo>
                  <a:pt x="0" y="0"/>
                </a:moveTo>
                <a:lnTo>
                  <a:pt x="1070792" y="0"/>
                </a:lnTo>
                <a:lnTo>
                  <a:pt x="1070792" y="1053795"/>
                </a:lnTo>
                <a:lnTo>
                  <a:pt x="0" y="10537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9822271" y="2044086"/>
            <a:ext cx="4122329" cy="523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= </a:t>
            </a:r>
            <a:r>
              <a:rPr lang="en-US" sz="3000" dirty="0" err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최소</a:t>
            </a:r>
            <a:r>
              <a:rPr lang="en-US" sz="3000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3개의 </a:t>
            </a:r>
            <a:r>
              <a:rPr lang="en-US" sz="3000" dirty="0" err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자녀</a:t>
            </a:r>
            <a:r>
              <a:rPr lang="en-US" sz="3000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노드</a:t>
            </a:r>
            <a:endParaRPr lang="en-US" sz="3000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91757" y="772937"/>
            <a:ext cx="19749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3차 트리 = </a:t>
            </a:r>
          </a:p>
        </p:txBody>
      </p:sp>
      <p:sp>
        <p:nvSpPr>
          <p:cNvPr id="17" name="Freeform 17"/>
          <p:cNvSpPr/>
          <p:nvPr/>
        </p:nvSpPr>
        <p:spPr>
          <a:xfrm>
            <a:off x="8608604" y="541314"/>
            <a:ext cx="1070792" cy="1053795"/>
          </a:xfrm>
          <a:custGeom>
            <a:avLst/>
            <a:gdLst/>
            <a:ahLst/>
            <a:cxnLst/>
            <a:rect l="l" t="t" r="r" b="b"/>
            <a:pathLst>
              <a:path w="1070792" h="1053795">
                <a:moveTo>
                  <a:pt x="0" y="0"/>
                </a:moveTo>
                <a:lnTo>
                  <a:pt x="1070792" y="0"/>
                </a:lnTo>
                <a:lnTo>
                  <a:pt x="1070792" y="1053795"/>
                </a:lnTo>
                <a:lnTo>
                  <a:pt x="0" y="10537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9822271" y="772937"/>
            <a:ext cx="3893729" cy="523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= </a:t>
            </a:r>
            <a:r>
              <a:rPr lang="en-US" sz="3000" dirty="0" err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최소</a:t>
            </a:r>
            <a:r>
              <a:rPr lang="en-US" sz="3000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2개의 </a:t>
            </a:r>
            <a:r>
              <a:rPr lang="en-US" sz="3000" dirty="0" err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자녀</a:t>
            </a:r>
            <a:r>
              <a:rPr lang="en-US" sz="3000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노드</a:t>
            </a:r>
            <a:endParaRPr lang="en-US" sz="3000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97018" y="4524692"/>
            <a:ext cx="4093964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spc="-6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B-Tree 탐색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60597" y="2880917"/>
            <a:ext cx="11966806" cy="4525166"/>
          </a:xfrm>
          <a:custGeom>
            <a:avLst/>
            <a:gdLst/>
            <a:ahLst/>
            <a:cxnLst/>
            <a:rect l="l" t="t" r="r" b="b"/>
            <a:pathLst>
              <a:path w="11966806" h="4525166">
                <a:moveTo>
                  <a:pt x="0" y="0"/>
                </a:moveTo>
                <a:lnTo>
                  <a:pt x="11966806" y="0"/>
                </a:lnTo>
                <a:lnTo>
                  <a:pt x="11966806" y="4525166"/>
                </a:lnTo>
                <a:lnTo>
                  <a:pt x="0" y="4525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51633" y="427014"/>
            <a:ext cx="3715137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B-Tree 탐색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30720" y="1467669"/>
            <a:ext cx="133921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0"/>
              </a:lnSpc>
              <a:spcBef>
                <a:spcPct val="0"/>
              </a:spcBef>
            </a:pPr>
            <a:r>
              <a:rPr lang="en-US" sz="4000" spc="-4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K=14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64443" y="2881592"/>
            <a:ext cx="11959114" cy="4523816"/>
          </a:xfrm>
          <a:custGeom>
            <a:avLst/>
            <a:gdLst/>
            <a:ahLst/>
            <a:cxnLst/>
            <a:rect l="l" t="t" r="r" b="b"/>
            <a:pathLst>
              <a:path w="11959114" h="4523816">
                <a:moveTo>
                  <a:pt x="0" y="0"/>
                </a:moveTo>
                <a:lnTo>
                  <a:pt x="11959114" y="0"/>
                </a:lnTo>
                <a:lnTo>
                  <a:pt x="11959114" y="4523816"/>
                </a:lnTo>
                <a:lnTo>
                  <a:pt x="0" y="4523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930720" y="1467669"/>
            <a:ext cx="133921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0"/>
              </a:lnSpc>
              <a:spcBef>
                <a:spcPct val="0"/>
              </a:spcBef>
            </a:pPr>
            <a:r>
              <a:rPr lang="en-US" sz="4000" spc="-4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K=14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1633" y="427014"/>
            <a:ext cx="3715137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B-Tree 탐색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67013" y="2866553"/>
            <a:ext cx="11953974" cy="4553895"/>
          </a:xfrm>
          <a:custGeom>
            <a:avLst/>
            <a:gdLst/>
            <a:ahLst/>
            <a:cxnLst/>
            <a:rect l="l" t="t" r="r" b="b"/>
            <a:pathLst>
              <a:path w="11953974" h="4553895">
                <a:moveTo>
                  <a:pt x="0" y="0"/>
                </a:moveTo>
                <a:lnTo>
                  <a:pt x="11953974" y="0"/>
                </a:lnTo>
                <a:lnTo>
                  <a:pt x="11953974" y="4553894"/>
                </a:lnTo>
                <a:lnTo>
                  <a:pt x="0" y="4553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930720" y="1467669"/>
            <a:ext cx="133921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0"/>
              </a:lnSpc>
              <a:spcBef>
                <a:spcPct val="0"/>
              </a:spcBef>
            </a:pPr>
            <a:r>
              <a:rPr lang="en-US" sz="4000" spc="-4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K=14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1633" y="427014"/>
            <a:ext cx="3715137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B-Tree 탐색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1015</Words>
  <Application>Microsoft Office PowerPoint</Application>
  <PresentationFormat>Custom</PresentationFormat>
  <Paragraphs>165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DM Sans</vt:lpstr>
      <vt:lpstr>Calibri</vt:lpstr>
      <vt:lpstr>DM Sans Bold</vt:lpstr>
      <vt:lpstr>Nanum Gothic Bold</vt:lpstr>
      <vt:lpstr>Nanum Gothic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Affinity Diagram Brainstorm Presentation</dc:title>
  <cp:lastModifiedBy>Suhyeon Lee</cp:lastModifiedBy>
  <cp:revision>2</cp:revision>
  <dcterms:created xsi:type="dcterms:W3CDTF">2006-08-16T00:00:00Z</dcterms:created>
  <dcterms:modified xsi:type="dcterms:W3CDTF">2024-08-08T05:17:32Z</dcterms:modified>
  <dc:identifier>DAGNIlXMNM8</dc:identifier>
</cp:coreProperties>
</file>